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3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trictFirstAndLastChars="0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64" r:id="rId2"/>
    <p:sldId id="265" r:id="rId3"/>
    <p:sldId id="267" r:id="rId4"/>
    <p:sldId id="266" r:id="rId5"/>
  </p:sldIdLst>
  <p:sldSz cx="8961438" cy="6721475"/>
  <p:notesSz cx="6743700" cy="9906000"/>
  <p:custDataLst>
    <p:tags r:id="rId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AFFF"/>
    <a:srgbClr val="808080"/>
    <a:srgbClr val="0065CC"/>
    <a:srgbClr val="002960"/>
    <a:srgbClr val="FF66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774" autoAdjust="0"/>
    <p:restoredTop sz="94684" autoAdjust="0"/>
  </p:normalViewPr>
  <p:slideViewPr>
    <p:cSldViewPr snapToGrid="0" snapToObjects="1">
      <p:cViewPr>
        <p:scale>
          <a:sx n="75" d="100"/>
          <a:sy n="75" d="100"/>
        </p:scale>
        <p:origin x="-1332" y="-210"/>
      </p:cViewPr>
      <p:guideLst>
        <p:guide orient="horz" pos="4233"/>
        <p:guide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73" d="100"/>
          <a:sy n="73" d="100"/>
        </p:scale>
        <p:origin x="-3408" y="-114"/>
      </p:cViewPr>
      <p:guideLst>
        <p:guide orient="horz" pos="3120"/>
        <p:guide pos="212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91562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68313" y="620713"/>
            <a:ext cx="5813425" cy="43592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3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46100" y="5322888"/>
            <a:ext cx="5746750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018213" y="9526072"/>
            <a:ext cx="534987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200"/>
            </a:lvl1pPr>
          </a:lstStyle>
          <a:p>
            <a:pPr>
              <a:defRPr/>
            </a:pPr>
            <a:fld id="{3C3A632B-FBDE-46D4-BF6F-6D14421E634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128" name="doc id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6553135" y="110252"/>
            <a:ext cx="65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800"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0255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895350" rtl="0" eaLnBrk="0" fontAlgn="base" hangingPunct="0">
      <a:spcBef>
        <a:spcPct val="0"/>
      </a:spcBef>
      <a:spcAft>
        <a:spcPct val="0"/>
      </a:spcAft>
      <a:buClr>
        <a:schemeClr val="tx2"/>
      </a:buClr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117475" indent="-115888" algn="l" defTabSz="895350" rtl="0" eaLnBrk="0" fontAlgn="base" hangingPunct="0">
      <a:spcBef>
        <a:spcPct val="0"/>
      </a:spcBef>
      <a:spcAft>
        <a:spcPct val="0"/>
      </a:spcAft>
      <a:buClr>
        <a:schemeClr val="tx2"/>
      </a:buClr>
      <a:buSzPct val="120000"/>
      <a:buFont typeface="Arial" charset="0"/>
      <a:buChar char="▪"/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300038" indent="-180975" algn="l" defTabSz="895350" rtl="0" eaLnBrk="0" fontAlgn="base" hangingPunct="0">
      <a:spcBef>
        <a:spcPct val="0"/>
      </a:spcBef>
      <a:spcAft>
        <a:spcPct val="0"/>
      </a:spcAft>
      <a:buClr>
        <a:schemeClr val="tx2"/>
      </a:buClr>
      <a:buSzPct val="120000"/>
      <a:buFont typeface="Arial" charset="0"/>
      <a:buChar char="–"/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427038" indent="-125413" algn="l" defTabSz="895350" rtl="0" eaLnBrk="0" fontAlgn="base" hangingPunct="0">
      <a:spcBef>
        <a:spcPct val="0"/>
      </a:spcBef>
      <a:spcAft>
        <a:spcPct val="0"/>
      </a:spcAft>
      <a:buClr>
        <a:schemeClr val="tx2"/>
      </a:buClr>
      <a:buFont typeface="Arial" charset="0"/>
      <a:buChar char="▫"/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542925" indent="-114300" algn="l" defTabSz="895350" rtl="0" eaLnBrk="0" fontAlgn="base" hangingPunct="0">
      <a:spcBef>
        <a:spcPct val="0"/>
      </a:spcBef>
      <a:spcAft>
        <a:spcPct val="0"/>
      </a:spcAft>
      <a:buClr>
        <a:schemeClr val="tx2"/>
      </a:buClr>
      <a:buSzPct val="89000"/>
      <a:buFont typeface="Arial" charset="0"/>
      <a:buChar char="-"/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32C2DEB-D949-4B45-BBCA-1A46194AA2CB}" type="slidenum">
              <a:rPr lang="en-US" sz="1200" smtClean="0"/>
              <a:pPr eaLnBrk="1" hangingPunct="1"/>
              <a:t>0</a:t>
            </a:fld>
            <a:endParaRPr lang="en-US" sz="1200" dirty="0" smtClean="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6100" y="5322888"/>
            <a:ext cx="5746750" cy="244475"/>
          </a:xfrm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32C2DEB-D949-4B45-BBCA-1A46194AA2CB}" type="slidenum">
              <a:rPr lang="en-US" sz="1200" smtClean="0"/>
              <a:pPr eaLnBrk="1" hangingPunct="1"/>
              <a:t>1</a:t>
            </a:fld>
            <a:endParaRPr lang="en-US" sz="1200" dirty="0" smtClean="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6100" y="5322888"/>
            <a:ext cx="5746750" cy="244475"/>
          </a:xfrm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32C2DEB-D949-4B45-BBCA-1A46194AA2CB}" type="slidenum">
              <a:rPr lang="en-US" sz="1200" smtClean="0"/>
              <a:pPr eaLnBrk="1" hangingPunct="1"/>
              <a:t>2</a:t>
            </a:fld>
            <a:endParaRPr lang="en-US" sz="1200" dirty="0" smtClean="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6100" y="5322888"/>
            <a:ext cx="5746750" cy="244475"/>
          </a:xfrm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32C2DEB-D949-4B45-BBCA-1A46194AA2CB}" type="slidenum">
              <a:rPr lang="en-US" sz="1200" smtClean="0"/>
              <a:pPr eaLnBrk="1" hangingPunct="1"/>
              <a:t>3</a:t>
            </a:fld>
            <a:endParaRPr lang="en-US" sz="1200" dirty="0" smtClean="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6100" y="5322888"/>
            <a:ext cx="5746750" cy="244475"/>
          </a:xfrm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c id"/>
          <p:cNvSpPr txBox="1">
            <a:spLocks noChangeArrowheads="1"/>
          </p:cNvSpPr>
          <p:nvPr/>
        </p:nvSpPr>
        <p:spPr bwMode="auto">
          <a:xfrm>
            <a:off x="8442325" y="36513"/>
            <a:ext cx="295275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endParaRPr lang="en-US" sz="800" baseline="0" noProof="0" dirty="0" smtClean="0">
              <a:latin typeface="+mn-lt"/>
            </a:endParaRPr>
          </a:p>
        </p:txBody>
      </p:sp>
      <p:grpSp>
        <p:nvGrpSpPr>
          <p:cNvPr id="8" name="McK Title Elements"/>
          <p:cNvGrpSpPr>
            <a:grpSpLocks/>
          </p:cNvGrpSpPr>
          <p:nvPr/>
        </p:nvGrpSpPr>
        <p:grpSpPr bwMode="auto">
          <a:xfrm>
            <a:off x="0" y="0"/>
            <a:ext cx="8958263" cy="6723063"/>
            <a:chOff x="0" y="0"/>
            <a:chExt cx="5643" cy="4235"/>
          </a:xfrm>
        </p:grpSpPr>
        <p:sp>
          <p:nvSpPr>
            <p:cNvPr id="9" name="McK Document type" hidden="1"/>
            <p:cNvSpPr txBox="1">
              <a:spLocks noChangeArrowheads="1"/>
            </p:cNvSpPr>
            <p:nvPr/>
          </p:nvSpPr>
          <p:spPr bwMode="auto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baseline="0" noProof="0" dirty="0" smtClean="0">
                  <a:latin typeface="+mn-lt"/>
                </a:rPr>
                <a:t>Document type</a:t>
              </a:r>
            </a:p>
          </p:txBody>
        </p:sp>
        <p:sp>
          <p:nvSpPr>
            <p:cNvPr id="10" name="McK Date" hidden="1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baseline="0" noProof="0" dirty="0" smtClean="0">
                  <a:latin typeface="+mn-lt"/>
                </a:rPr>
                <a:t>Date</a:t>
              </a:r>
            </a:p>
          </p:txBody>
        </p:sp>
        <p:sp>
          <p:nvSpPr>
            <p:cNvPr id="11" name="McK Disclaimer" hidden="1"/>
            <p:cNvSpPr>
              <a:spLocks noChangeArrowheads="1"/>
            </p:cNvSpPr>
            <p:nvPr/>
          </p:nvSpPr>
          <p:spPr bwMode="auto">
            <a:xfrm>
              <a:off x="1663" y="3714"/>
              <a:ext cx="3226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/>
            <a:p>
              <a:pPr defTabSz="804863" eaLnBrk="0" hangingPunct="0"/>
              <a:r>
                <a:rPr lang="en-US" sz="800" baseline="0" noProof="0" dirty="0">
                  <a:latin typeface="+mn-lt"/>
                </a:rPr>
                <a:t>CONFIDENTIAL AND PROPRIETARY</a:t>
              </a:r>
            </a:p>
            <a:p>
              <a:pPr defTabSz="804863" eaLnBrk="0" hangingPunct="0"/>
              <a:r>
                <a:rPr lang="en-US" sz="800" baseline="0" noProof="0" dirty="0">
                  <a:latin typeface="+mn-lt"/>
                </a:rPr>
                <a:t>Any use of this material without specific permission of McKinsey &amp; Company is strictly prohibited</a:t>
              </a:r>
            </a:p>
          </p:txBody>
        </p:sp>
        <p:sp>
          <p:nvSpPr>
            <p:cNvPr id="12" name="TitleBottomPlaceholder" hidden="1"/>
            <p:cNvSpPr>
              <a:spLocks noChangeArrowheads="1"/>
            </p:cNvSpPr>
            <p:nvPr/>
          </p:nvSpPr>
          <p:spPr bwMode="auto">
            <a:xfrm>
              <a:off x="0" y="1410"/>
              <a:ext cx="1382" cy="2825"/>
            </a:xfrm>
            <a:prstGeom prst="rect">
              <a:avLst/>
            </a:prstGeom>
            <a:solidFill>
              <a:srgbClr val="0065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baseline="0" noProof="0" dirty="0">
                <a:latin typeface="+mn-lt"/>
              </a:endParaRPr>
            </a:p>
          </p:txBody>
        </p:sp>
        <p:sp>
          <p:nvSpPr>
            <p:cNvPr id="13" name="TitleTopPlaceholder" hidden="1"/>
            <p:cNvSpPr>
              <a:spLocks noChangeArrowheads="1"/>
            </p:cNvSpPr>
            <p:nvPr/>
          </p:nvSpPr>
          <p:spPr bwMode="auto">
            <a:xfrm>
              <a:off x="0" y="0"/>
              <a:ext cx="1382" cy="1410"/>
            </a:xfrm>
            <a:prstGeom prst="rect">
              <a:avLst/>
            </a:prstGeom>
            <a:solidFill>
              <a:srgbClr val="91A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baseline="0" noProof="0" dirty="0">
                <a:latin typeface="+mn-lt"/>
              </a:endParaRPr>
            </a:p>
          </p:txBody>
        </p:sp>
        <p:sp>
          <p:nvSpPr>
            <p:cNvPr id="14" name="Rectangle 1189" hidden="1"/>
            <p:cNvSpPr>
              <a:spLocks noChangeArrowheads="1"/>
            </p:cNvSpPr>
            <p:nvPr/>
          </p:nvSpPr>
          <p:spPr bwMode="auto">
            <a:xfrm>
              <a:off x="0" y="0"/>
              <a:ext cx="5643" cy="4234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baseline="0" noProof="0" dirty="0">
                <a:latin typeface="+mn-lt"/>
              </a:endParaRPr>
            </a:p>
          </p:txBody>
        </p:sp>
      </p:grpSp>
      <p:pic>
        <p:nvPicPr>
          <p:cNvPr id="18" name="TitleBottomBarBW" hidden="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913" y="6443663"/>
            <a:ext cx="1636712" cy="19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640013" y="2133600"/>
            <a:ext cx="4935537" cy="984885"/>
          </a:xfrm>
          <a:prstGeom prst="rect">
            <a:avLst/>
          </a:prstGeom>
        </p:spPr>
        <p:txBody>
          <a:bodyPr/>
          <a:lstStyle>
            <a:lvl1pPr>
              <a:defRPr sz="3200" b="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5" name="Title Placeholder 2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222490" y="6322002"/>
            <a:ext cx="1515109" cy="188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895350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1200" dirty="0" smtClean="0"/>
              <a:t>SimplyBroken.com</a:t>
            </a:r>
          </a:p>
        </p:txBody>
      </p:sp>
    </p:spTree>
    <p:extLst>
      <p:ext uri="{BB962C8B-B14F-4D97-AF65-F5344CB8AC3E}">
        <p14:creationId xmlns:p14="http://schemas.microsoft.com/office/powerpoint/2010/main" val="7803197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2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222490" y="6322002"/>
            <a:ext cx="1515109" cy="188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895350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1200" dirty="0" smtClean="0"/>
              <a:t>SimplyBroken.com</a:t>
            </a:r>
          </a:p>
        </p:txBody>
      </p:sp>
    </p:spTree>
    <p:extLst>
      <p:ext uri="{BB962C8B-B14F-4D97-AF65-F5344CB8AC3E}">
        <p14:creationId xmlns:p14="http://schemas.microsoft.com/office/powerpoint/2010/main" val="1806393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5.xml"/><Relationship Id="rId13" Type="http://schemas.openxmlformats.org/officeDocument/2006/relationships/tags" Target="../tags/tag10.xml"/><Relationship Id="rId3" Type="http://schemas.openxmlformats.org/officeDocument/2006/relationships/theme" Target="../theme/theme1.xml"/><Relationship Id="rId7" Type="http://schemas.openxmlformats.org/officeDocument/2006/relationships/tags" Target="../tags/tag4.xml"/><Relationship Id="rId12" Type="http://schemas.openxmlformats.org/officeDocument/2006/relationships/tags" Target="../tags/tag9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3.xml"/><Relationship Id="rId11" Type="http://schemas.openxmlformats.org/officeDocument/2006/relationships/tags" Target="../tags/tag8.xml"/><Relationship Id="rId5" Type="http://schemas.openxmlformats.org/officeDocument/2006/relationships/tags" Target="../tags/tag2.xml"/><Relationship Id="rId15" Type="http://schemas.openxmlformats.org/officeDocument/2006/relationships/image" Target="../media/image1.emf"/><Relationship Id="rId10" Type="http://schemas.openxmlformats.org/officeDocument/2006/relationships/tags" Target="../tags/tag7.xml"/><Relationship Id="rId4" Type="http://schemas.openxmlformats.org/officeDocument/2006/relationships/vmlDrawing" Target="../drawings/vmlDrawing1.vml"/><Relationship Id="rId9" Type="http://schemas.openxmlformats.org/officeDocument/2006/relationships/tags" Target="../tags/tag6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227576886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0" name="think-cell Slide" r:id="rId14" imgW="270" imgH="270" progId="TCLayout.ActiveDocument.1">
                  <p:embed/>
                </p:oleObj>
              </mc:Choice>
              <mc:Fallback>
                <p:oleObj name="think-cell Slide" r:id="rId1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3" name="doc id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081963" y="36513"/>
            <a:ext cx="657225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895350"/>
            <a:endParaRPr lang="en-US" sz="800" baseline="0" noProof="0" dirty="0">
              <a:solidFill>
                <a:srgbClr val="000000"/>
              </a:solidFill>
              <a:latin typeface="+mn-lt"/>
              <a:ea typeface="+mn-ea"/>
            </a:endParaRPr>
          </a:p>
        </p:txBody>
      </p:sp>
      <p:sp>
        <p:nvSpPr>
          <p:cNvPr id="1036" name="Rectangle 286"/>
          <p:cNvSpPr>
            <a:spLocks noGrp="1" noChangeArrowheads="1"/>
          </p:cNvSpPr>
          <p:nvPr>
            <p:ph type="body" idx="1"/>
            <p:custDataLst>
              <p:tags r:id="rId7"/>
            </p:custDataLst>
          </p:nvPr>
        </p:nvSpPr>
        <p:spPr bwMode="auto">
          <a:xfrm>
            <a:off x="1452563" y="1951038"/>
            <a:ext cx="4302125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  <p:custDataLst>
              <p:tags r:id="rId8"/>
            </p:custDataLst>
          </p:nvPr>
        </p:nvSpPr>
        <p:spPr bwMode="auto">
          <a:xfrm>
            <a:off x="119063" y="230188"/>
            <a:ext cx="8618537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0" name="McK 1. On-page tracker" hidden="1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19063" y="26988"/>
            <a:ext cx="85921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400" baseline="0" noProof="0" dirty="0">
                <a:solidFill>
                  <a:srgbClr val="808080"/>
                </a:solidFill>
                <a:latin typeface="+mn-lt"/>
                <a:ea typeface="+mj-ea"/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19062" y="531813"/>
            <a:ext cx="8618537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1600" baseline="0" noProof="0" dirty="0" smtClean="0">
                <a:solidFill>
                  <a:srgbClr val="808080"/>
                </a:solidFill>
                <a:latin typeface="+mn-lt"/>
              </a:rPr>
              <a:t>Unit of measure</a:t>
            </a:r>
          </a:p>
        </p:txBody>
      </p:sp>
      <p:grpSp>
        <p:nvGrpSpPr>
          <p:cNvPr id="12" name="McK Slide Elements" hidden="1"/>
          <p:cNvGrpSpPr>
            <a:grpSpLocks/>
          </p:cNvGrpSpPr>
          <p:nvPr>
            <p:custDataLst>
              <p:tags r:id="rId11"/>
            </p:custDataLst>
          </p:nvPr>
        </p:nvGrpSpPr>
        <p:grpSpPr bwMode="auto">
          <a:xfrm>
            <a:off x="119063" y="6080125"/>
            <a:ext cx="8548687" cy="508000"/>
            <a:chOff x="75" y="3830"/>
            <a:chExt cx="5385" cy="320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75" y="3830"/>
              <a:ext cx="5385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en-US" sz="1000" baseline="0" noProof="0" dirty="0" smtClean="0">
                  <a:latin typeface="+mn-lt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75" y="4054"/>
              <a:ext cx="4323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marL="609600" indent="-609600" defTabSz="895350">
                <a:tabLst>
                  <a:tab pos="612775" algn="l"/>
                </a:tabLst>
              </a:pPr>
              <a:r>
                <a:rPr lang="en-US" sz="1000" baseline="0" noProof="0" dirty="0">
                  <a:solidFill>
                    <a:schemeClr val="tx1"/>
                  </a:solidFill>
                  <a:latin typeface="+mn-lt"/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>
            <p:custDataLst>
              <p:tags r:id="rId12"/>
            </p:custDataLst>
          </p:nvPr>
        </p:nvGrpSpPr>
        <p:grpSpPr bwMode="auto">
          <a:xfrm>
            <a:off x="1452563" y="1127125"/>
            <a:ext cx="4264025" cy="508000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en-US" b="1" baseline="0" noProof="0" dirty="0">
                  <a:latin typeface="+mn-lt"/>
                  <a:ea typeface="+mn-ea"/>
                </a:rPr>
                <a:t>Title</a:t>
              </a:r>
            </a:p>
            <a:p>
              <a:r>
                <a:rPr lang="en-US" baseline="0" noProof="0" dirty="0">
                  <a:solidFill>
                    <a:srgbClr val="808080"/>
                  </a:solidFill>
                  <a:latin typeface="+mn-lt"/>
                  <a:ea typeface="+mn-ea"/>
                </a:rPr>
                <a:t>Unit of measure</a:t>
              </a:r>
            </a:p>
          </p:txBody>
        </p:sp>
      </p:grpSp>
      <p:sp>
        <p:nvSpPr>
          <p:cNvPr id="18" name="Title Placeholder 2"/>
          <p:cNvSpPr txBox="1">
            <a:spLocks noChangeArrowheads="1"/>
          </p:cNvSpPr>
          <p:nvPr userDrawn="1">
            <p:custDataLst>
              <p:tags r:id="rId13"/>
            </p:custDataLst>
          </p:nvPr>
        </p:nvSpPr>
        <p:spPr bwMode="auto">
          <a:xfrm>
            <a:off x="7222490" y="6322002"/>
            <a:ext cx="1515109" cy="188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895350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1900" b="1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1200" dirty="0" smtClean="0"/>
              <a:t>SimplyBroken.com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895350" rtl="0" eaLnBrk="1" fontAlgn="base" hangingPunct="1">
        <a:spcBef>
          <a:spcPct val="0"/>
        </a:spcBef>
        <a:spcAft>
          <a:spcPct val="0"/>
        </a:spcAft>
        <a:tabLst>
          <a:tab pos="269875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572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144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716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28800" algn="l" defTabSz="895350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3675" indent="-192088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57200" indent="-261938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14363" indent="-1555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49808" indent="-130175" algn="l" defTabSz="89535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7" Type="http://schemas.openxmlformats.org/officeDocument/2006/relationships/notesSlide" Target="../notesSlides/notesSlide4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9063" y="230188"/>
            <a:ext cx="8618537" cy="292388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dirty="0" smtClean="0"/>
              <a:t>To create a startup strategy think about 3 time horizons </a:t>
            </a:r>
          </a:p>
        </p:txBody>
      </p:sp>
      <p:sp>
        <p:nvSpPr>
          <p:cNvPr id="2" name="TextBox 3"/>
          <p:cNvSpPr txBox="1"/>
          <p:nvPr>
            <p:custDataLst>
              <p:tags r:id="rId1"/>
            </p:custDataLst>
          </p:nvPr>
        </p:nvSpPr>
        <p:spPr>
          <a:xfrm>
            <a:off x="778789" y="1492764"/>
            <a:ext cx="1117382" cy="1225299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vert="horz" wrap="square" lIns="76200" tIns="76200" rIns="76200" bIns="7620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endParaRPr lang="en-US" b="1" dirty="0" smtClean="0"/>
          </a:p>
          <a:p>
            <a:r>
              <a:rPr lang="en-US" b="1" dirty="0" smtClean="0"/>
              <a:t>Long-term</a:t>
            </a:r>
            <a:endParaRPr lang="en-US" b="1" dirty="0"/>
          </a:p>
        </p:txBody>
      </p:sp>
      <p:sp>
        <p:nvSpPr>
          <p:cNvPr id="9" name="TextBox 3"/>
          <p:cNvSpPr txBox="1"/>
          <p:nvPr>
            <p:custDataLst>
              <p:tags r:id="rId2"/>
            </p:custDataLst>
          </p:nvPr>
        </p:nvSpPr>
        <p:spPr>
          <a:xfrm>
            <a:off x="778789" y="3037619"/>
            <a:ext cx="1117382" cy="1225299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vert="horz" wrap="square" lIns="76200" tIns="76200" rIns="76200" bIns="7620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endParaRPr lang="en-US" b="1" dirty="0" smtClean="0"/>
          </a:p>
          <a:p>
            <a:r>
              <a:rPr lang="en-US" b="1" dirty="0" smtClean="0"/>
              <a:t>Medium-term</a:t>
            </a:r>
            <a:endParaRPr lang="en-US" b="1" dirty="0"/>
          </a:p>
        </p:txBody>
      </p:sp>
      <p:sp>
        <p:nvSpPr>
          <p:cNvPr id="11" name="TextBox 3"/>
          <p:cNvSpPr txBox="1"/>
          <p:nvPr>
            <p:custDataLst>
              <p:tags r:id="rId3"/>
            </p:custDataLst>
          </p:nvPr>
        </p:nvSpPr>
        <p:spPr>
          <a:xfrm>
            <a:off x="778789" y="4582473"/>
            <a:ext cx="1117382" cy="1225299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vert="horz" wrap="square" lIns="76200" tIns="76200" rIns="76200" bIns="7620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endParaRPr lang="en-US" b="1" dirty="0" smtClean="0"/>
          </a:p>
          <a:p>
            <a:r>
              <a:rPr lang="en-US" b="1" dirty="0" smtClean="0"/>
              <a:t>Short term</a:t>
            </a:r>
            <a:endParaRPr lang="en-US" b="1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896171" y="2862441"/>
            <a:ext cx="6131293" cy="0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896171" y="4412109"/>
            <a:ext cx="6131293" cy="0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021296" y="1279921"/>
            <a:ext cx="6006168" cy="0"/>
          </a:xfrm>
          <a:prstGeom prst="line">
            <a:avLst/>
          </a:prstGeom>
          <a:ln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021296" y="941367"/>
            <a:ext cx="16555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Time-frame</a:t>
            </a:r>
            <a:endParaRPr lang="en-US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927102" y="941367"/>
            <a:ext cx="26870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Questions to answer</a:t>
            </a:r>
            <a:endParaRPr lang="en-US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021296" y="1492764"/>
            <a:ext cx="16555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dirty="0" smtClean="0"/>
              <a:t>5+ years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021296" y="2994305"/>
            <a:ext cx="1655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dirty="0" smtClean="0"/>
              <a:t>10-15 months</a:t>
            </a:r>
            <a:r>
              <a:rPr lang="en-US" baseline="30000" dirty="0" smtClean="0"/>
              <a:t>1</a:t>
            </a:r>
            <a:endParaRPr lang="en-US" baseline="30000" dirty="0"/>
          </a:p>
        </p:txBody>
      </p:sp>
      <p:sp>
        <p:nvSpPr>
          <p:cNvPr id="19" name="TextBox 18"/>
          <p:cNvSpPr txBox="1"/>
          <p:nvPr/>
        </p:nvSpPr>
        <p:spPr>
          <a:xfrm>
            <a:off x="2021296" y="4582473"/>
            <a:ext cx="16555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dirty="0" smtClean="0"/>
              <a:t>3-6 months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3927102" y="2994305"/>
            <a:ext cx="4100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dirty="0" smtClean="0"/>
              <a:t>What are the metrics, results and “story” will you have for raising the next round of funding?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3927102" y="4582473"/>
            <a:ext cx="41003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dirty="0" smtClean="0"/>
              <a:t>What are the short term actions and priorities which you are focused on (e.g., feature development, partnerships, hiring)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3927102" y="1493098"/>
            <a:ext cx="41003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dirty="0" smtClean="0"/>
              <a:t>What is your grand vision for the company?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78789" y="941367"/>
            <a:ext cx="16555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Horizon</a:t>
            </a:r>
            <a:endParaRPr lang="en-US" b="1" dirty="0"/>
          </a:p>
        </p:txBody>
      </p:sp>
      <p:sp>
        <p:nvSpPr>
          <p:cNvPr id="15" name="Rectangle 14"/>
          <p:cNvSpPr/>
          <p:nvPr/>
        </p:nvSpPr>
        <p:spPr>
          <a:xfrm>
            <a:off x="539013" y="893242"/>
            <a:ext cx="7806088" cy="5078160"/>
          </a:xfrm>
          <a:prstGeom prst="rect">
            <a:avLst/>
          </a:prstGeom>
          <a:noFill/>
          <a:ln w="190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625642" y="1399406"/>
            <a:ext cx="327259" cy="327259"/>
          </a:xfrm>
          <a:prstGeom prst="ellipse">
            <a:avLst/>
          </a:prstGeom>
          <a:solidFill>
            <a:srgbClr val="92D050"/>
          </a:solidFill>
          <a:ln w="285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9" name="Oval 28"/>
          <p:cNvSpPr/>
          <p:nvPr/>
        </p:nvSpPr>
        <p:spPr>
          <a:xfrm>
            <a:off x="625642" y="2862441"/>
            <a:ext cx="327259" cy="327259"/>
          </a:xfrm>
          <a:prstGeom prst="ellipse">
            <a:avLst/>
          </a:prstGeom>
          <a:solidFill>
            <a:srgbClr val="92D050"/>
          </a:solidFill>
          <a:ln w="285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30" name="Oval 29"/>
          <p:cNvSpPr/>
          <p:nvPr/>
        </p:nvSpPr>
        <p:spPr>
          <a:xfrm>
            <a:off x="625642" y="4434110"/>
            <a:ext cx="327259" cy="327259"/>
          </a:xfrm>
          <a:prstGeom prst="ellipse">
            <a:avLst/>
          </a:prstGeom>
          <a:solidFill>
            <a:srgbClr val="92D050"/>
          </a:solidFill>
          <a:ln w="285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</a:t>
            </a:r>
            <a:endParaRPr lang="en-US" b="1" dirty="0" smtClean="0">
              <a:solidFill>
                <a:schemeClr val="tx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24360" y="6170428"/>
            <a:ext cx="78353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1 Depending </a:t>
            </a:r>
            <a:r>
              <a:rPr lang="en-US" sz="1200" dirty="0" smtClean="0"/>
              <a:t>when and if </a:t>
            </a:r>
            <a:r>
              <a:rPr lang="en-US" sz="1200" dirty="0" smtClean="0"/>
              <a:t>you need to start raising your next round 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41282" y="201313"/>
            <a:ext cx="8618537" cy="369332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sz="2400" dirty="0" smtClean="0"/>
              <a:t>Long term vision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262136" y="2633296"/>
            <a:ext cx="66606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Improve people’s lives by motivating, measuring and improving all the activities that impact their life-energy (e.g., fitness, sleep)</a:t>
            </a:r>
            <a:endParaRPr lang="en-US" sz="2400" dirty="0"/>
          </a:p>
        </p:txBody>
      </p:sp>
      <p:sp>
        <p:nvSpPr>
          <p:cNvPr id="23" name="Rectangle 22"/>
          <p:cNvSpPr/>
          <p:nvPr/>
        </p:nvSpPr>
        <p:spPr>
          <a:xfrm>
            <a:off x="1103321" y="2461161"/>
            <a:ext cx="6978316" cy="1592679"/>
          </a:xfrm>
          <a:prstGeom prst="rect">
            <a:avLst/>
          </a:prstGeom>
          <a:noFill/>
          <a:ln w="190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>
              <a:solidFill>
                <a:schemeClr val="tx1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121520" y="156758"/>
            <a:ext cx="442762" cy="442762"/>
          </a:xfrm>
          <a:prstGeom prst="ellipse">
            <a:avLst/>
          </a:prstGeom>
          <a:solidFill>
            <a:srgbClr val="92D050"/>
          </a:solidFill>
          <a:ln w="285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8343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41283" y="201313"/>
            <a:ext cx="8031080" cy="738664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sz="2400" dirty="0" smtClean="0"/>
              <a:t>To raise our A round, we will show traction, positive results and proof of concept for paying users </a:t>
            </a:r>
          </a:p>
        </p:txBody>
      </p:sp>
      <p:sp>
        <p:nvSpPr>
          <p:cNvPr id="24" name="Oval 23"/>
          <p:cNvSpPr/>
          <p:nvPr/>
        </p:nvSpPr>
        <p:spPr>
          <a:xfrm>
            <a:off x="121520" y="156758"/>
            <a:ext cx="442762" cy="442762"/>
          </a:xfrm>
          <a:prstGeom prst="ellipse">
            <a:avLst/>
          </a:prstGeom>
          <a:solidFill>
            <a:srgbClr val="92D050"/>
          </a:solidFill>
          <a:ln w="285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B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1733752" y="3093356"/>
            <a:ext cx="6861603" cy="0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333271" y="1101252"/>
            <a:ext cx="8444967" cy="5065868"/>
          </a:xfrm>
          <a:prstGeom prst="rect">
            <a:avLst/>
          </a:prstGeom>
          <a:noFill/>
          <a:ln w="190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 err="1" smtClean="0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46247" y="1756730"/>
            <a:ext cx="6606873" cy="99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ct val="60000"/>
              </a:spcBef>
              <a:buFont typeface="Wingdings" pitchFamily="2" charset="2"/>
              <a:buChar char="§"/>
            </a:pPr>
            <a:r>
              <a:rPr lang="en-US" sz="1400" dirty="0" smtClean="0"/>
              <a:t>Capture </a:t>
            </a:r>
            <a:r>
              <a:rPr lang="en-US" sz="1400" dirty="0"/>
              <a:t>market </a:t>
            </a:r>
            <a:r>
              <a:rPr lang="en-US" sz="1400" dirty="0" smtClean="0"/>
              <a:t>share </a:t>
            </a:r>
          </a:p>
          <a:p>
            <a:pPr marL="285750" indent="-285750">
              <a:spcBef>
                <a:spcPct val="60000"/>
              </a:spcBef>
              <a:buFont typeface="Wingdings" pitchFamily="2" charset="2"/>
              <a:buChar char="§"/>
            </a:pPr>
            <a:r>
              <a:rPr lang="en-US" sz="1400" dirty="0" smtClean="0"/>
              <a:t>Increase </a:t>
            </a:r>
            <a:r>
              <a:rPr lang="en-US" sz="1400" dirty="0" smtClean="0"/>
              <a:t>daily </a:t>
            </a:r>
            <a:r>
              <a:rPr lang="en-US" sz="1400" dirty="0" smtClean="0"/>
              <a:t>usage</a:t>
            </a:r>
          </a:p>
          <a:p>
            <a:pPr marL="285750" indent="-285750">
              <a:spcBef>
                <a:spcPct val="60000"/>
              </a:spcBef>
              <a:buFont typeface="Wingdings" pitchFamily="2" charset="2"/>
              <a:buChar char="§"/>
            </a:pPr>
            <a:r>
              <a:rPr lang="en-US" sz="1400" dirty="0" smtClean="0"/>
              <a:t>Estimate user life-time value and define </a:t>
            </a:r>
            <a:r>
              <a:rPr lang="en-US" sz="1400" dirty="0" smtClean="0"/>
              <a:t>segmentation</a:t>
            </a:r>
            <a:endParaRPr lang="en-US" sz="1400" dirty="0"/>
          </a:p>
        </p:txBody>
      </p:sp>
      <p:sp>
        <p:nvSpPr>
          <p:cNvPr id="19" name="TextBox 3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520002" y="1756730"/>
            <a:ext cx="1117382" cy="1169551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vert="horz" wrap="square" lIns="76200" tIns="76200" rIns="76200" bIns="7620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endParaRPr lang="en-US" sz="1400" b="1" dirty="0" smtClean="0"/>
          </a:p>
          <a:p>
            <a:r>
              <a:rPr lang="en-US" sz="1400" b="1" dirty="0" smtClean="0"/>
              <a:t>Goals</a:t>
            </a:r>
            <a:endParaRPr lang="en-US" sz="14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1733752" y="1258890"/>
            <a:ext cx="1558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100000"/>
              </a:spcBef>
            </a:pPr>
            <a:r>
              <a:rPr lang="en-US" sz="1400" b="1" dirty="0" smtClean="0"/>
              <a:t>Description</a:t>
            </a:r>
            <a:endParaRPr lang="en-US" sz="1400" b="1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1733752" y="1566667"/>
            <a:ext cx="6861603" cy="12445"/>
          </a:xfrm>
          <a:prstGeom prst="line">
            <a:avLst/>
          </a:prstGeom>
          <a:ln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733752" y="4640146"/>
            <a:ext cx="6861603" cy="0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3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520002" y="3260431"/>
            <a:ext cx="1117382" cy="1169551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vert="horz" wrap="square" lIns="76200" tIns="76200" rIns="76200" bIns="7620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endParaRPr lang="en-US" sz="1400" b="1" dirty="0" smtClean="0"/>
          </a:p>
          <a:p>
            <a:r>
              <a:rPr lang="en-US" sz="1400" b="1" dirty="0" smtClean="0"/>
              <a:t>Actions</a:t>
            </a:r>
            <a:endParaRPr lang="en-US" sz="1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1846245" y="3260431"/>
            <a:ext cx="6606875" cy="121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285750" indent="-285750">
              <a:spcBef>
                <a:spcPct val="60000"/>
              </a:spcBef>
              <a:buFont typeface="Wingdings" pitchFamily="2" charset="2"/>
              <a:buChar char="§"/>
              <a:defRPr sz="1400"/>
            </a:lvl1pPr>
          </a:lstStyle>
          <a:p>
            <a:r>
              <a:rPr lang="en-US" dirty="0"/>
              <a:t>Develop end-consumer functionality that will continue to support word-of-mouth growth and increased usage </a:t>
            </a:r>
          </a:p>
          <a:p>
            <a:r>
              <a:rPr lang="en-US" dirty="0"/>
              <a:t>Invest in marketing </a:t>
            </a:r>
            <a:r>
              <a:rPr lang="en-US" dirty="0" smtClean="0"/>
              <a:t>to </a:t>
            </a:r>
            <a:r>
              <a:rPr lang="en-US" dirty="0"/>
              <a:t>grow user base</a:t>
            </a:r>
          </a:p>
          <a:p>
            <a:r>
              <a:rPr lang="en-US" dirty="0" smtClean="0"/>
              <a:t>Deploy </a:t>
            </a:r>
            <a:r>
              <a:rPr lang="en-US" dirty="0"/>
              <a:t>pricing </a:t>
            </a:r>
            <a:r>
              <a:rPr lang="en-US" dirty="0" smtClean="0"/>
              <a:t>tests to understand willingness-to-pay and segmentation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846245" y="4807219"/>
            <a:ext cx="270950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ct val="100000"/>
              </a:spcBef>
              <a:buFont typeface="Wingdings" pitchFamily="2" charset="2"/>
              <a:buChar char="§"/>
            </a:pPr>
            <a:r>
              <a:rPr lang="en-US" sz="1400" dirty="0" smtClean="0"/>
              <a:t>MAU – monthly avg. users</a:t>
            </a:r>
          </a:p>
          <a:p>
            <a:pPr marL="285750" indent="-285750">
              <a:spcBef>
                <a:spcPct val="100000"/>
              </a:spcBef>
              <a:buFont typeface="Wingdings" pitchFamily="2" charset="2"/>
              <a:buChar char="§"/>
            </a:pPr>
            <a:r>
              <a:rPr lang="en-US" sz="1400" dirty="0" err="1" smtClean="0"/>
              <a:t>DAU</a:t>
            </a:r>
            <a:r>
              <a:rPr lang="en-US" sz="1400" dirty="0" smtClean="0"/>
              <a:t> – daily average users</a:t>
            </a:r>
          </a:p>
          <a:p>
            <a:pPr marL="285750" indent="-285750">
              <a:spcBef>
                <a:spcPct val="100000"/>
              </a:spcBef>
              <a:buFont typeface="Wingdings" pitchFamily="2" charset="2"/>
              <a:buChar char="§"/>
            </a:pPr>
            <a:r>
              <a:rPr lang="en-US" sz="1400" dirty="0" err="1" smtClean="0"/>
              <a:t>DAU</a:t>
            </a:r>
            <a:r>
              <a:rPr lang="en-US" sz="1400" dirty="0" smtClean="0"/>
              <a:t>/MAU – repeat usage</a:t>
            </a:r>
          </a:p>
        </p:txBody>
      </p:sp>
      <p:sp>
        <p:nvSpPr>
          <p:cNvPr id="20" name="TextBox 3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520002" y="4807219"/>
            <a:ext cx="1117382" cy="1169551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vert="horz" wrap="square" lIns="76200" tIns="76200" rIns="76200" bIns="7620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endParaRPr lang="en-US" sz="1400" b="1" dirty="0" smtClean="0"/>
          </a:p>
          <a:p>
            <a:r>
              <a:rPr lang="en-US" sz="1400" b="1" dirty="0" smtClean="0"/>
              <a:t>Metrics</a:t>
            </a:r>
            <a:endParaRPr lang="en-US" sz="14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5743611" y="4807219"/>
            <a:ext cx="270950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ct val="100000"/>
              </a:spcBef>
              <a:buFont typeface="Wingdings" pitchFamily="2" charset="2"/>
              <a:buChar char="§"/>
            </a:pPr>
            <a:r>
              <a:rPr lang="en-US" sz="1400" dirty="0"/>
              <a:t>Total signups</a:t>
            </a:r>
          </a:p>
          <a:p>
            <a:pPr marL="285750" indent="-285750">
              <a:spcBef>
                <a:spcPct val="100000"/>
              </a:spcBef>
              <a:buFont typeface="Wingdings" pitchFamily="2" charset="2"/>
              <a:buChar char="§"/>
            </a:pPr>
            <a:r>
              <a:rPr lang="en-US" sz="1400" dirty="0"/>
              <a:t>Total shared quiz </a:t>
            </a:r>
          </a:p>
          <a:p>
            <a:pPr marL="285750" indent="-285750">
              <a:spcBef>
                <a:spcPct val="100000"/>
              </a:spcBef>
              <a:buFont typeface="Wingdings" pitchFamily="2" charset="2"/>
              <a:buChar char="§"/>
            </a:pPr>
            <a:r>
              <a:rPr lang="en-US" sz="1400" dirty="0"/>
              <a:t>Estimated value per user</a:t>
            </a:r>
          </a:p>
        </p:txBody>
      </p:sp>
    </p:spTree>
    <p:extLst>
      <p:ext uri="{BB962C8B-B14F-4D97-AF65-F5344CB8AC3E}">
        <p14:creationId xmlns:p14="http://schemas.microsoft.com/office/powerpoint/2010/main" val="126027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951" y="230188"/>
            <a:ext cx="8107329" cy="738664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sz="2400" dirty="0" smtClean="0"/>
              <a:t>Our company has 5 major priorities to accomplish in the next 3-6 months</a:t>
            </a:r>
          </a:p>
        </p:txBody>
      </p:sp>
      <p:sp>
        <p:nvSpPr>
          <p:cNvPr id="6" name="Oval 5"/>
          <p:cNvSpPr/>
          <p:nvPr/>
        </p:nvSpPr>
        <p:spPr>
          <a:xfrm>
            <a:off x="121520" y="194858"/>
            <a:ext cx="442762" cy="442762"/>
          </a:xfrm>
          <a:prstGeom prst="ellipse">
            <a:avLst/>
          </a:prstGeom>
          <a:solidFill>
            <a:srgbClr val="92D050"/>
          </a:solidFill>
          <a:ln w="285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7" name="TextBox 3"/>
          <p:cNvSpPr txBox="1"/>
          <p:nvPr>
            <p:custDataLst>
              <p:tags r:id="rId1"/>
            </p:custDataLst>
          </p:nvPr>
        </p:nvSpPr>
        <p:spPr>
          <a:xfrm>
            <a:off x="778789" y="1700244"/>
            <a:ext cx="1117382" cy="763291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vert="horz" wrap="square" lIns="76200" tIns="76200" rIns="76200" bIns="76200" numCol="1" anchor="ctr" anchorCtr="0" compatLnSpc="1">
            <a:prstTxWarp prst="textNoShape">
              <a:avLst/>
            </a:prstTxWarp>
            <a:noAutofit/>
          </a:bodyPr>
          <a:lstStyle>
            <a:lvl1pPr marL="0" lvl="0" indent="0" defTabSz="895350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sz="1400" b="1" dirty="0" smtClean="0"/>
              <a:t>1. Scalability</a:t>
            </a:r>
            <a:endParaRPr lang="en-US" sz="1400" b="1" dirty="0"/>
          </a:p>
        </p:txBody>
      </p:sp>
      <p:sp>
        <p:nvSpPr>
          <p:cNvPr id="8" name="TextBox 3"/>
          <p:cNvSpPr txBox="1"/>
          <p:nvPr>
            <p:custDataLst>
              <p:tags r:id="rId2"/>
            </p:custDataLst>
          </p:nvPr>
        </p:nvSpPr>
        <p:spPr>
          <a:xfrm>
            <a:off x="778789" y="2683823"/>
            <a:ext cx="1117382" cy="69535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vert="horz" wrap="square" lIns="76200" tIns="76200" rIns="76200" bIns="76200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lvl="0" indent="0" defTabSz="895350" eaLnBrk="1" hangingPunct="1">
              <a:buClr>
                <a:schemeClr val="tx2"/>
              </a:buClr>
              <a:defRPr sz="1400" b="1" baseline="0"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dirty="0" smtClean="0"/>
              <a:t>2. UX </a:t>
            </a:r>
            <a:r>
              <a:rPr lang="en-US" dirty="0"/>
              <a:t>redesign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1896171" y="2588658"/>
            <a:ext cx="6131293" cy="0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021296" y="1564401"/>
            <a:ext cx="6006168" cy="0"/>
          </a:xfrm>
          <a:prstGeom prst="line">
            <a:avLst/>
          </a:prstGeom>
          <a:ln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021296" y="1225847"/>
            <a:ext cx="2695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Description and goals </a:t>
            </a:r>
            <a:endParaRPr lang="en-US" sz="1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217915" y="1225847"/>
            <a:ext cx="1655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By</a:t>
            </a:r>
            <a:r>
              <a:rPr lang="en-US" sz="1400" dirty="0" smtClean="0"/>
              <a:t> (date)</a:t>
            </a:r>
            <a:endParaRPr lang="en-US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6217915" y="1700244"/>
            <a:ext cx="1655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1400" dirty="0" smtClean="0"/>
              <a:t>XXX</a:t>
            </a:r>
            <a:endParaRPr lang="en-US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2021296" y="1700578"/>
            <a:ext cx="41003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1400" dirty="0" smtClean="0"/>
              <a:t>Set specific and measurable goals (e.g., Increase </a:t>
            </a:r>
            <a:r>
              <a:rPr lang="en-US" sz="1400" dirty="0" smtClean="0"/>
              <a:t>systems total capacity by 3X to </a:t>
            </a:r>
            <a:r>
              <a:rPr lang="en-US" sz="1400" dirty="0" smtClean="0"/>
              <a:t>XXX)</a:t>
            </a:r>
            <a:endParaRPr lang="en-US" sz="1400" dirty="0"/>
          </a:p>
        </p:txBody>
      </p:sp>
      <p:sp>
        <p:nvSpPr>
          <p:cNvPr id="21" name="TextBox 20"/>
          <p:cNvSpPr txBox="1"/>
          <p:nvPr/>
        </p:nvSpPr>
        <p:spPr>
          <a:xfrm>
            <a:off x="778789" y="1225847"/>
            <a:ext cx="1655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Topic</a:t>
            </a:r>
            <a:endParaRPr lang="en-US" sz="1400" b="1" dirty="0"/>
          </a:p>
        </p:txBody>
      </p:sp>
      <p:sp>
        <p:nvSpPr>
          <p:cNvPr id="24" name="Rectangle 23"/>
          <p:cNvSpPr/>
          <p:nvPr/>
        </p:nvSpPr>
        <p:spPr>
          <a:xfrm>
            <a:off x="539013" y="1177722"/>
            <a:ext cx="7806088" cy="5001162"/>
          </a:xfrm>
          <a:prstGeom prst="rect">
            <a:avLst/>
          </a:prstGeom>
          <a:noFill/>
          <a:ln w="190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 err="1" smtClean="0">
              <a:solidFill>
                <a:schemeClr val="tx1"/>
              </a:solidFill>
            </a:endParaRPr>
          </a:p>
        </p:txBody>
      </p:sp>
      <p:sp>
        <p:nvSpPr>
          <p:cNvPr id="28" name="TextBox 3"/>
          <p:cNvSpPr txBox="1"/>
          <p:nvPr>
            <p:custDataLst>
              <p:tags r:id="rId3"/>
            </p:custDataLst>
          </p:nvPr>
        </p:nvSpPr>
        <p:spPr>
          <a:xfrm>
            <a:off x="778789" y="3566518"/>
            <a:ext cx="1117382" cy="69535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vert="horz" wrap="square" lIns="76200" tIns="76200" rIns="76200" bIns="76200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lvl="0" indent="0" defTabSz="895350" eaLnBrk="1" hangingPunct="1">
              <a:buClr>
                <a:schemeClr val="tx2"/>
              </a:buClr>
              <a:defRPr sz="1400" b="1" baseline="0"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dirty="0" smtClean="0"/>
              <a:t>3. Recruiting</a:t>
            </a:r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896171" y="3475423"/>
            <a:ext cx="6131293" cy="0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3"/>
          <p:cNvSpPr txBox="1"/>
          <p:nvPr>
            <p:custDataLst>
              <p:tags r:id="rId4"/>
            </p:custDataLst>
          </p:nvPr>
        </p:nvSpPr>
        <p:spPr>
          <a:xfrm>
            <a:off x="778789" y="4461667"/>
            <a:ext cx="1117382" cy="69535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vert="horz" wrap="square" lIns="76200" tIns="76200" rIns="76200" bIns="76200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lvl="0" indent="0" defTabSz="895350" eaLnBrk="1" hangingPunct="1">
              <a:buClr>
                <a:schemeClr val="tx2"/>
              </a:buClr>
              <a:defRPr sz="1400" b="1" baseline="0"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dirty="0" smtClean="0"/>
              <a:t>4. Topic </a:t>
            </a:r>
            <a:r>
              <a:rPr lang="en-US" dirty="0" smtClean="0"/>
              <a:t>X</a:t>
            </a:r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896171" y="4370572"/>
            <a:ext cx="6131293" cy="0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"/>
          <p:cNvSpPr txBox="1"/>
          <p:nvPr>
            <p:custDataLst>
              <p:tags r:id="rId5"/>
            </p:custDataLst>
          </p:nvPr>
        </p:nvSpPr>
        <p:spPr>
          <a:xfrm>
            <a:off x="778789" y="5327941"/>
            <a:ext cx="1117382" cy="69535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vert="horz" wrap="square" lIns="76200" tIns="76200" rIns="76200" bIns="76200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lvl="0" indent="0" defTabSz="895350" eaLnBrk="1" hangingPunct="1">
              <a:buClr>
                <a:schemeClr val="tx2"/>
              </a:buClr>
              <a:defRPr sz="1400" b="1" baseline="0"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r>
              <a:rPr lang="en-US" dirty="0" smtClean="0"/>
              <a:t>5. Feature </a:t>
            </a:r>
            <a:r>
              <a:rPr lang="en-US" dirty="0" smtClean="0"/>
              <a:t>Y</a:t>
            </a:r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896171" y="5236846"/>
            <a:ext cx="6131293" cy="0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021296" y="4461667"/>
            <a:ext cx="41003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1400" dirty="0" smtClean="0"/>
              <a:t>…</a:t>
            </a:r>
            <a:endParaRPr lang="en-US" sz="1400" dirty="0"/>
          </a:p>
        </p:txBody>
      </p:sp>
      <p:sp>
        <p:nvSpPr>
          <p:cNvPr id="35" name="TextBox 34"/>
          <p:cNvSpPr txBox="1"/>
          <p:nvPr/>
        </p:nvSpPr>
        <p:spPr>
          <a:xfrm>
            <a:off x="2021296" y="5327941"/>
            <a:ext cx="41003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1400" dirty="0" smtClean="0"/>
              <a:t>…</a:t>
            </a:r>
            <a:endParaRPr lang="en-US" sz="1400" dirty="0"/>
          </a:p>
        </p:txBody>
      </p:sp>
      <p:sp>
        <p:nvSpPr>
          <p:cNvPr id="36" name="TextBox 35"/>
          <p:cNvSpPr txBox="1"/>
          <p:nvPr/>
        </p:nvSpPr>
        <p:spPr>
          <a:xfrm>
            <a:off x="2021296" y="3566518"/>
            <a:ext cx="41003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1400" dirty="0" smtClean="0"/>
              <a:t>…</a:t>
            </a:r>
            <a:endParaRPr lang="en-US" sz="1400" dirty="0"/>
          </a:p>
        </p:txBody>
      </p:sp>
      <p:sp>
        <p:nvSpPr>
          <p:cNvPr id="37" name="TextBox 36"/>
          <p:cNvSpPr txBox="1"/>
          <p:nvPr/>
        </p:nvSpPr>
        <p:spPr>
          <a:xfrm>
            <a:off x="2021296" y="2683823"/>
            <a:ext cx="41003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1400" dirty="0" smtClean="0"/>
              <a:t>…</a:t>
            </a:r>
            <a:endParaRPr lang="en-US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6217915" y="2683822"/>
            <a:ext cx="1655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1400" dirty="0" smtClean="0"/>
              <a:t>XXX</a:t>
            </a:r>
            <a:endParaRPr lang="en-US" sz="1400" dirty="0"/>
          </a:p>
        </p:txBody>
      </p:sp>
      <p:sp>
        <p:nvSpPr>
          <p:cNvPr id="26" name="TextBox 25"/>
          <p:cNvSpPr txBox="1"/>
          <p:nvPr/>
        </p:nvSpPr>
        <p:spPr>
          <a:xfrm>
            <a:off x="6217915" y="3566518"/>
            <a:ext cx="1655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1400" dirty="0" smtClean="0"/>
              <a:t>XXX</a:t>
            </a:r>
            <a:endParaRPr lang="en-US" sz="1400" dirty="0"/>
          </a:p>
        </p:txBody>
      </p:sp>
      <p:sp>
        <p:nvSpPr>
          <p:cNvPr id="27" name="TextBox 26"/>
          <p:cNvSpPr txBox="1"/>
          <p:nvPr/>
        </p:nvSpPr>
        <p:spPr>
          <a:xfrm>
            <a:off x="6217915" y="4461666"/>
            <a:ext cx="1655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1400" dirty="0" smtClean="0"/>
              <a:t>XXX</a:t>
            </a:r>
            <a:endParaRPr lang="en-US" sz="1400" dirty="0"/>
          </a:p>
        </p:txBody>
      </p:sp>
      <p:sp>
        <p:nvSpPr>
          <p:cNvPr id="39" name="TextBox 38"/>
          <p:cNvSpPr txBox="1"/>
          <p:nvPr/>
        </p:nvSpPr>
        <p:spPr>
          <a:xfrm>
            <a:off x="6217915" y="5327941"/>
            <a:ext cx="1655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1400" dirty="0" smtClean="0"/>
              <a:t>XXX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76361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S" val="1,2"/>
  <p:tag name="THINKCELLUNDODONOTDELETE" val="18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JP.NxCAIkODDeGTX6hkJ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JP.NxCAIkODDeGTX6hkJ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JP.NxCAIkODDeGTX6hkJ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dZkZuRo4kO5KlulchSHL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jr9yLR6dESp92i.jUaes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JP.NxCAIkODDeGTX6hkJ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x_msYV5W0OGJ9s.J8rfQ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JgAkdZsik.pHy2hdw9Qj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owaDWee8kiFak03wnyfN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8HD1ALd4EaUwJh9ZW3i1g"/>
</p:tagLst>
</file>

<file path=ppt/theme/theme1.xml><?xml version="1.0" encoding="utf-8"?>
<a:theme xmlns:a="http://schemas.openxmlformats.org/drawingml/2006/main" name="Blank">
  <a:themeElements>
    <a:clrScheme name="Firm Format 2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7E0FB"/>
      </a:accent1>
      <a:accent2>
        <a:srgbClr val="91B0FF"/>
      </a:accent2>
      <a:accent3>
        <a:srgbClr val="0066CC"/>
      </a:accent3>
      <a:accent4>
        <a:srgbClr val="002960"/>
      </a:accent4>
      <a:accent5>
        <a:srgbClr val="FF6600"/>
      </a:accent5>
      <a:accent6>
        <a:srgbClr val="808080"/>
      </a:accent6>
      <a:hlink>
        <a:srgbClr val="0066CC"/>
      </a:hlink>
      <a:folHlink>
        <a:srgbClr val="002960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909090"/>
        </a:accent3>
        <a:accent4>
          <a:srgbClr val="606060"/>
        </a:accent4>
        <a:accent5>
          <a:srgbClr val="FF6600"/>
        </a:accent5>
        <a:accent6>
          <a:srgbClr val="808080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50A2A0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FFFFF"/>
      </a:accent1>
      <a:accent2>
        <a:srgbClr val="D0D0D0"/>
      </a:accent2>
      <a:accent3>
        <a:srgbClr val="FFFFFF"/>
      </a:accent3>
      <a:accent4>
        <a:srgbClr val="000000"/>
      </a:accent4>
      <a:accent5>
        <a:srgbClr val="FFFFFF"/>
      </a:accent5>
      <a:accent6>
        <a:srgbClr val="BCBCBC"/>
      </a:accent6>
      <a:hlink>
        <a:srgbClr val="90909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2075</TotalTime>
  <Words>282</Words>
  <Application>Microsoft Office PowerPoint</Application>
  <PresentationFormat>Custom</PresentationFormat>
  <Paragraphs>68</Paragraphs>
  <Slides>4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Blank</vt:lpstr>
      <vt:lpstr>think-cell Slide</vt:lpstr>
      <vt:lpstr>To create a startup strategy think about 3 time horizons </vt:lpstr>
      <vt:lpstr>Long term vision</vt:lpstr>
      <vt:lpstr>To raise our A round, we will show traction, positive results and proof of concept for paying users </vt:lpstr>
      <vt:lpstr>Our company has 5 major priorities to accomplish in the next 3-6 months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 create Socrative’s strategy we are thinking about 3 time horizons</dc:title>
  <dc:creator>Amit Maimon</dc:creator>
  <cp:lastModifiedBy>Amit Maimon</cp:lastModifiedBy>
  <cp:revision>46</cp:revision>
  <cp:lastPrinted>2008-09-19T11:06:26Z</cp:lastPrinted>
  <dcterms:created xsi:type="dcterms:W3CDTF">2013-06-27T16:48:33Z</dcterms:created>
  <dcterms:modified xsi:type="dcterms:W3CDTF">2013-07-22T02:55:50Z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le">
    <vt:lpwstr>Title</vt:lpwstr>
  </property>
  <property fmtid="{D5CDD505-2E9C-101B-9397-08002B2CF9AE}" pid="3" name="Final">
    <vt:bool>false</vt:bool>
  </property>
  <property fmtid="{D5CDD505-2E9C-101B-9397-08002B2CF9AE}" pid="4" name="Event">
    <vt:lpwstr/>
  </property>
  <property fmtid="{D5CDD505-2E9C-101B-9397-08002B2CF9AE}" pid="5" name="Delivery Date">
    <vt:lpwstr>Date</vt:lpwstr>
  </property>
  <property fmtid="{D5CDD505-2E9C-101B-9397-08002B2CF9AE}" pid="6" name="docid">
    <vt:lpwstr/>
  </property>
  <property fmtid="{D5CDD505-2E9C-101B-9397-08002B2CF9AE}" pid="7" name="Office2010EditCount">
    <vt:lpwstr>1</vt:lpwstr>
  </property>
  <property fmtid="{D5CDD505-2E9C-101B-9397-08002B2CF9AE}" pid="8" name="Office2003EditCount">
    <vt:lpwstr>0</vt:lpwstr>
  </property>
  <property fmtid="{D5CDD505-2E9C-101B-9397-08002B2CF9AE}" pid="9" name="LastEditedOfficeVersion">
    <vt:lpwstr>Office2010</vt:lpwstr>
  </property>
  <property fmtid="{D5CDD505-2E9C-101B-9397-08002B2CF9AE}" pid="10" name="Office2010WasSaved">
    <vt:lpwstr>1</vt:lpwstr>
  </property>
</Properties>
</file>